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58" r:id="rId7"/>
    <p:sldId id="266" r:id="rId8"/>
    <p:sldId id="267" r:id="rId9"/>
    <p:sldId id="268" r:id="rId10"/>
    <p:sldId id="269" r:id="rId11"/>
    <p:sldId id="270" r:id="rId12"/>
    <p:sldId id="259" r:id="rId13"/>
    <p:sldId id="271" r:id="rId14"/>
    <p:sldId id="276" r:id="rId15"/>
    <p:sldId id="277" r:id="rId16"/>
    <p:sldId id="278" r:id="rId17"/>
    <p:sldId id="274" r:id="rId18"/>
    <p:sldId id="272" r:id="rId19"/>
    <p:sldId id="273" r:id="rId20"/>
    <p:sldId id="275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61" r:id="rId30"/>
    <p:sldId id="287" r:id="rId31"/>
    <p:sldId id="288" r:id="rId32"/>
    <p:sldId id="289" r:id="rId33"/>
    <p:sldId id="290" r:id="rId34"/>
    <p:sldId id="291" r:id="rId35"/>
    <p:sldId id="295" r:id="rId36"/>
    <p:sldId id="296" r:id="rId37"/>
    <p:sldId id="315" r:id="rId38"/>
    <p:sldId id="316" r:id="rId39"/>
    <p:sldId id="317" r:id="rId40"/>
    <p:sldId id="314" r:id="rId41"/>
    <p:sldId id="313" r:id="rId42"/>
    <p:sldId id="312" r:id="rId43"/>
    <p:sldId id="307" r:id="rId44"/>
    <p:sldId id="311" r:id="rId45"/>
    <p:sldId id="309" r:id="rId46"/>
    <p:sldId id="308" r:id="rId47"/>
    <p:sldId id="319" r:id="rId48"/>
    <p:sldId id="318" r:id="rId49"/>
    <p:sldId id="297" r:id="rId50"/>
    <p:sldId id="320" r:id="rId51"/>
    <p:sldId id="322" r:id="rId52"/>
    <p:sldId id="321" r:id="rId53"/>
    <p:sldId id="298" r:id="rId54"/>
    <p:sldId id="336" r:id="rId55"/>
    <p:sldId id="337" r:id="rId56"/>
    <p:sldId id="338" r:id="rId57"/>
    <p:sldId id="299" r:id="rId58"/>
    <p:sldId id="333" r:id="rId59"/>
    <p:sldId id="335" r:id="rId60"/>
    <p:sldId id="339" r:id="rId61"/>
    <p:sldId id="334" r:id="rId62"/>
    <p:sldId id="300" r:id="rId63"/>
    <p:sldId id="301" r:id="rId64"/>
    <p:sldId id="328" r:id="rId65"/>
    <p:sldId id="329" r:id="rId66"/>
    <p:sldId id="330" r:id="rId67"/>
    <p:sldId id="331" r:id="rId68"/>
    <p:sldId id="332" r:id="rId69"/>
    <p:sldId id="302" r:id="rId70"/>
    <p:sldId id="324" r:id="rId71"/>
    <p:sldId id="326" r:id="rId72"/>
    <p:sldId id="323" r:id="rId73"/>
    <p:sldId id="303" r:id="rId74"/>
    <p:sldId id="305" r:id="rId75"/>
    <p:sldId id="306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7751-86A2-05B4-A270-F6F6AA66B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9A4078-D1C7-A6E0-0DD7-A3E6D69B8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36E07-F006-FB19-3D1B-A9708565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859B-DD8F-4C38-A09A-4B96E76E84D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45656-A415-A2F2-A6BE-8F4DC8719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0E7F9-7668-15F7-17D8-3A48688F2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CED4-3A9C-4155-A0D7-59147AC6C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9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C9277-299C-29B0-F238-F4C8775A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CE97D-4A09-3A47-3F3F-D627AAFA8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82E42-29AA-C334-5DCB-140B4ADED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859B-DD8F-4C38-A09A-4B96E76E84D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FA0B6-F7C4-2EA5-1155-F845D303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96470-BF27-A55F-37A9-D683B7E76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CED4-3A9C-4155-A0D7-59147AC6C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1827F7-0A29-AC83-D5DF-6AD8E9917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7E0F5-B339-AB72-902E-158738085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2314E-A51D-2C5B-7136-BE843F58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859B-DD8F-4C38-A09A-4B96E76E84D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028E7-AEC9-F846-98F8-D0521CB51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ED940-2895-B35D-1B8C-69A7C9714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CED4-3A9C-4155-A0D7-59147AC6C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8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75AF4-F440-7F41-DAD1-50E7E9FF6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AE371-6BEE-9FE8-59E0-33BA633E5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DC7AF-1D0F-66C0-547D-6993DDFC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859B-DD8F-4C38-A09A-4B96E76E84D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30F81-9395-A02B-1E88-5154744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5F66E-4D46-9DEA-98C9-6B157BF09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CED4-3A9C-4155-A0D7-59147AC6C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4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64B8E-119B-A6F2-4E35-202F5E6AC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FB51C-0BA9-5227-3AE9-491C5C630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0E76F-4CE0-126C-2D65-26E7F62F8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859B-DD8F-4C38-A09A-4B96E76E84D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F6910-7138-DA5A-CAB5-B0CED51E2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8EC2D-C076-CE2B-E058-8637B492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CED4-3A9C-4155-A0D7-59147AC6C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7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48F28-C2B0-6E0F-477D-874C6E28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3E8E0-3D59-6AF4-25BB-F66434D1DE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B2657-721B-6DD5-6382-4DFB2C7EF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CD6A9E-56BA-680B-2338-D3357770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859B-DD8F-4C38-A09A-4B96E76E84D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7B149-27A4-7F0E-FD3F-7367B39A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C2EDA-DD4B-D290-3C4A-21E7CD6C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CED4-3A9C-4155-A0D7-59147AC6C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29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E11E-FD88-322A-F7D3-1F17755B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72E3A-1BA0-37AA-7F2C-5F7D02C94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557B91-2057-6E34-5871-35A54EC73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541F5-D40E-E7BF-B7FB-839FC0B2D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C9F33D-B5FA-F5B0-8B50-A94B8005A5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7315-9D1D-0C04-EE68-DDD0E52F8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859B-DD8F-4C38-A09A-4B96E76E84D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80E78D-F72C-9D2C-6745-8C909DE8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F939A3-65EE-56B5-0450-D4C7BE7DD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CED4-3A9C-4155-A0D7-59147AC6C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3B362-170B-7386-F8BA-C7FD0F5B6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9960E-4C64-0667-00CB-85DCE9AE9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859B-DD8F-4C38-A09A-4B96E76E84D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0F366-E3CE-D8AE-7501-62A3303CC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32A17-D8FF-7855-CF6C-D28186A5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CED4-3A9C-4155-A0D7-59147AC6C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0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68BD0-5D98-83DE-BA78-573FFC7D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859B-DD8F-4C38-A09A-4B96E76E84D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F4CEC-1953-BAEF-0B3C-39F3036F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92851-D9FD-8ACD-C7B2-906583B4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CED4-3A9C-4155-A0D7-59147AC6C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7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5E7FE-B166-902A-17B8-742BF108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77633-326C-1F87-8D5C-D0A3CE046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7C020E-6654-9926-CB38-D39C80485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A54F7-845C-99F9-74CB-C4A2A241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859B-DD8F-4C38-A09A-4B96E76E84D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9FB65-31A6-584A-3BB2-38EACEE0C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943BB-5826-C16D-79D1-7AC441EF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CED4-3A9C-4155-A0D7-59147AC6C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6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D2C06-88E8-62D9-6A1E-2ABC0C6C2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22CCD1-C823-FE8F-02FE-87A121C97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82A91-5D92-4366-870E-36729CBFB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A8D4E-E86B-F3DB-EC63-206FCC942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859B-DD8F-4C38-A09A-4B96E76E84D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8918A-4ABA-3344-92A0-FCF217D87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6F239-6C4B-9423-7A25-EB443613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CED4-3A9C-4155-A0D7-59147AC6C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0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35D6F-7C45-B6AC-11EE-90497704C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36381-EF82-E7FA-AD12-145F778C2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5181B-E5A0-24EC-16E3-F5A9989AF0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8859B-DD8F-4C38-A09A-4B96E76E84D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CF133-CDE7-D0D5-1597-D075D98A0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2E9A2-D80B-DB00-DC86-F1D81C55F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CCED4-3A9C-4155-A0D7-59147AC6C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5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ED9C52B-4A97-EFDE-246A-D980338DB41F}"/>
              </a:ext>
            </a:extLst>
          </p:cNvPr>
          <p:cNvSpPr txBox="1"/>
          <p:nvPr/>
        </p:nvSpPr>
        <p:spPr>
          <a:xfrm>
            <a:off x="3429778" y="1385052"/>
            <a:ext cx="6414017" cy="3368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75000"/>
              </a:lnSpc>
              <a:spcAft>
                <a:spcPts val="600"/>
              </a:spcAft>
              <a:buNone/>
            </a:pPr>
            <a:r>
              <a:rPr lang="en-US" sz="8400" b="1" kern="1400" dirty="0">
                <a:ln>
                  <a:noFill/>
                </a:ln>
                <a:solidFill>
                  <a:srgbClr val="663300"/>
                </a:solidFill>
                <a:effectLst/>
                <a:latin typeface="Calibri" panose="020F0502020204030204" pitchFamily="34" charset="0"/>
              </a:rPr>
              <a:t>Keep Your</a:t>
            </a:r>
            <a:endParaRPr lang="en-US" sz="8400" kern="1400" dirty="0">
              <a:ln>
                <a:noFill/>
              </a:ln>
              <a:solidFill>
                <a:srgbClr val="6633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75000"/>
              </a:lnSpc>
              <a:spcAft>
                <a:spcPts val="600"/>
              </a:spcAft>
              <a:buNone/>
            </a:pPr>
            <a:r>
              <a:rPr lang="en-US" sz="8400" b="1" kern="1400" dirty="0">
                <a:ln>
                  <a:noFill/>
                </a:ln>
                <a:solidFill>
                  <a:srgbClr val="663300"/>
                </a:solidFill>
                <a:effectLst/>
                <a:latin typeface="Calibri" panose="020F0502020204030204" pitchFamily="34" charset="0"/>
              </a:rPr>
              <a:t> Church</a:t>
            </a:r>
            <a:endParaRPr lang="en-US" sz="8400" kern="1400" dirty="0">
              <a:ln>
                <a:noFill/>
              </a:ln>
              <a:solidFill>
                <a:srgbClr val="663300"/>
              </a:solidFill>
              <a:effectLst/>
              <a:latin typeface="Calibri" panose="020F0502020204030204" pitchFamily="34" charset="0"/>
            </a:endParaRPr>
          </a:p>
          <a:p>
            <a:pPr marL="0" marR="0" indent="457200" algn="l">
              <a:lnSpc>
                <a:spcPct val="75000"/>
              </a:lnSpc>
              <a:spcAft>
                <a:spcPts val="600"/>
              </a:spcAft>
              <a:buNone/>
            </a:pPr>
            <a:r>
              <a:rPr lang="en-US" sz="8400" b="1" kern="1400" dirty="0">
                <a:ln>
                  <a:noFill/>
                </a:ln>
                <a:solidFill>
                  <a:srgbClr val="663300"/>
                </a:solidFill>
                <a:effectLst/>
                <a:latin typeface="Calibri" panose="020F0502020204030204" pitchFamily="34" charset="0"/>
              </a:rPr>
              <a:t>Out of Court</a:t>
            </a:r>
            <a:endParaRPr lang="en-US" sz="8400" kern="1400" dirty="0">
              <a:ln>
                <a:noFill/>
              </a:ln>
              <a:solidFill>
                <a:srgbClr val="6633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60049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E4C0E-DC3F-947C-F6E1-4F26B14BE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89310-127F-D9A3-2443-3BED85B1A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Legal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B57F5-599B-93A5-761B-C8492BA92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1 – “Church Legal Matters Overview”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F2273-F5CF-77B2-9CF8-EB7B51194B11}"/>
              </a:ext>
            </a:extLst>
          </p:cNvPr>
          <p:cNvSpPr txBox="1"/>
          <p:nvPr/>
        </p:nvSpPr>
        <p:spPr>
          <a:xfrm>
            <a:off x="1533331" y="1413392"/>
            <a:ext cx="10058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by Michael Best</a:t>
            </a:r>
          </a:p>
          <a:p>
            <a:endParaRPr lang="en-US" sz="2400" b="1" dirty="0"/>
          </a:p>
          <a:p>
            <a:r>
              <a:rPr lang="en-US" sz="3200" b="1" dirty="0"/>
              <a:t>Commercial Real Estate – p.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Real Estate Transactions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Land Use and Zoning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3200" b="1" dirty="0"/>
              <a:t>Intellectual Property – pp. 2-3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Licensing (CCLI/CVLI)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Streaming and Social Media Content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Data Privacy and Data Breaches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872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ECA4A-221C-4FB3-C5F1-12087942B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E34B5-BD6D-E324-0580-B6BD71495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Legal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DF15A8-2580-E9BB-BA7A-C668CB7D6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1 – “Church Legal Matters Overview”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4A111C-00E5-7998-63E6-FC5A1CA74625}"/>
              </a:ext>
            </a:extLst>
          </p:cNvPr>
          <p:cNvSpPr txBox="1"/>
          <p:nvPr/>
        </p:nvSpPr>
        <p:spPr>
          <a:xfrm>
            <a:off x="1533331" y="1413392"/>
            <a:ext cx="1005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by Michael Best</a:t>
            </a:r>
          </a:p>
          <a:p>
            <a:endParaRPr lang="en-US" sz="2400" b="1" dirty="0"/>
          </a:p>
          <a:p>
            <a:r>
              <a:rPr lang="en-US" sz="3200" b="1" dirty="0"/>
              <a:t>Employment Law – pp. 3-5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Personnel Policy and Handbook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Employee Classification —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FLSA Classification Tree for Churches and Other Religious Organizations*</a:t>
            </a:r>
            <a:br>
              <a:rPr lang="en-US" sz="2400" dirty="0"/>
            </a:br>
            <a:r>
              <a:rPr lang="en-US" sz="2400" dirty="0"/>
              <a:t>(1 page)</a:t>
            </a:r>
          </a:p>
        </p:txBody>
      </p:sp>
    </p:spTree>
    <p:extLst>
      <p:ext uri="{BB962C8B-B14F-4D97-AF65-F5344CB8AC3E}">
        <p14:creationId xmlns:p14="http://schemas.microsoft.com/office/powerpoint/2010/main" val="2571309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8B8FC9-B06A-5FB1-F2DA-0AC631E31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2BDF9E-D32C-E7D6-0169-B37D1188C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6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81BB2-CF9A-607C-F2B8-ABC82CD10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FA90A-392A-6EF2-8D45-18FA8F5B1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Legal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3EA57-D758-5580-2337-412D237F4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1 – “Church Legal Matters Overview”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02247F-6097-DF21-719C-15636C120635}"/>
              </a:ext>
            </a:extLst>
          </p:cNvPr>
          <p:cNvSpPr txBox="1"/>
          <p:nvPr/>
        </p:nvSpPr>
        <p:spPr>
          <a:xfrm>
            <a:off x="1533331" y="1413392"/>
            <a:ext cx="10058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by Michael Best</a:t>
            </a:r>
          </a:p>
          <a:p>
            <a:endParaRPr lang="en-US" sz="2400" b="1" dirty="0"/>
          </a:p>
          <a:p>
            <a:r>
              <a:rPr lang="en-US" sz="3200" b="1" dirty="0"/>
              <a:t>Employment Law – pp. 3-5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Personnel Policy and Handbook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Employee Classification —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FLSA Classification Tree for Churches and Other Religious Organizations*</a:t>
            </a:r>
            <a:br>
              <a:rPr lang="en-US" sz="2400" dirty="0"/>
            </a:br>
            <a:r>
              <a:rPr lang="en-US" sz="2400" dirty="0"/>
              <a:t>(1 page)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Licensing, Ordination, Commissioning* (1 page)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Ministerial Recognitions Q&amp;A* (2 pages)</a:t>
            </a:r>
          </a:p>
        </p:txBody>
      </p:sp>
    </p:spTree>
    <p:extLst>
      <p:ext uri="{BB962C8B-B14F-4D97-AF65-F5344CB8AC3E}">
        <p14:creationId xmlns:p14="http://schemas.microsoft.com/office/powerpoint/2010/main" val="3518617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45768C-63B4-7F64-357E-5DC993086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6619D-CAB8-73F4-2324-5F11B8D32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159" y="-660741"/>
            <a:ext cx="8745682" cy="113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D498C2-746B-7351-B48D-4B58E9FE7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0C525-7B24-6ABC-BDF2-6F89DF42A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159" y="-660741"/>
            <a:ext cx="8745681" cy="113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8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5AA90D-0A6E-4FED-DBE9-EC3B251C5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A94E5D-F82C-1A47-29E9-FB5FB2587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8" y="-502114"/>
            <a:ext cx="8743003" cy="113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2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E4A21-CFF7-5997-2CB3-C01D0AD9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0742-99B9-5617-E391-0E898C8D9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Legal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339AAE-3D24-D6D3-75EB-7817959A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1 – “Church Legal Matters Overview”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96F99-334F-7B5C-34B6-343D38648BE2}"/>
              </a:ext>
            </a:extLst>
          </p:cNvPr>
          <p:cNvSpPr txBox="1"/>
          <p:nvPr/>
        </p:nvSpPr>
        <p:spPr>
          <a:xfrm>
            <a:off x="1533331" y="1413392"/>
            <a:ext cx="100584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by Michael Best</a:t>
            </a:r>
          </a:p>
          <a:p>
            <a:endParaRPr lang="en-US" sz="2400" b="1" dirty="0"/>
          </a:p>
          <a:p>
            <a:r>
              <a:rPr lang="en-US" sz="3200" b="1" dirty="0"/>
              <a:t>Employment Law – pp. 3-5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Personnel Policy and Handbook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Employee Classification —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FLSA Classification Tree for Churches and Other Religious Organizations*</a:t>
            </a:r>
            <a:br>
              <a:rPr lang="en-US" sz="2400" dirty="0"/>
            </a:br>
            <a:r>
              <a:rPr lang="en-US" sz="2400" dirty="0"/>
              <a:t>(1 page)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Licensing, Ordination, Commissioning* (1 page)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Ministerial Recognitions Q&amp;A* (2 pages)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Background Checks and Drug Screenings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Housing Allowances — </a:t>
            </a:r>
            <a:r>
              <a:rPr lang="en-US" sz="2400" b="1" dirty="0">
                <a:solidFill>
                  <a:srgbClr val="C00000"/>
                </a:solidFill>
              </a:rPr>
              <a:t>Handout</a:t>
            </a:r>
            <a:r>
              <a:rPr lang="en-US" sz="2400" dirty="0"/>
              <a:t>* (1 page)</a:t>
            </a:r>
          </a:p>
        </p:txBody>
      </p:sp>
    </p:spTree>
    <p:extLst>
      <p:ext uri="{BB962C8B-B14F-4D97-AF65-F5344CB8AC3E}">
        <p14:creationId xmlns:p14="http://schemas.microsoft.com/office/powerpoint/2010/main" val="2446150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1BFC9B-A38A-0314-2594-32690164D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CD8543-6DFD-831E-CBB5-D018723BD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59" y="0"/>
            <a:ext cx="8745682" cy="1131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03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99CA16-91FE-BB3C-840A-107024306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4F44A-94A4-79DF-4898-3A9414760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59" y="-4133449"/>
            <a:ext cx="8745682" cy="1131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15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904E0-D21C-8277-3900-ADF298543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A74FC-E29E-1DBB-5B81-55CED366B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494A8-3E9D-2450-CCE1-6BC215D28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1 – Legal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25024-A013-5D3B-58A6-94EE51A9F15F}"/>
              </a:ext>
            </a:extLst>
          </p:cNvPr>
          <p:cNvSpPr txBox="1"/>
          <p:nvPr/>
        </p:nvSpPr>
        <p:spPr>
          <a:xfrm>
            <a:off x="1524000" y="1637336"/>
            <a:ext cx="1005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*This notebook and seminar does NOT constitute legal advice.</a:t>
            </a:r>
          </a:p>
          <a:p>
            <a:endParaRPr lang="en-US" sz="2400" b="1" dirty="0"/>
          </a:p>
          <a:p>
            <a:r>
              <a:rPr lang="en-US" sz="3200" b="1" dirty="0"/>
              <a:t>Our Goal: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Provide an overview of important legal issues and litigation risks.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Summarize the top 5 reasons churches go to court.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Consider 5 key areas for mitigating lawsuit risk.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Provide resources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331730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ED033-1BA7-D509-57E4-93EEACCC7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09C47-85A7-3CF9-EC11-C89DB3161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Legal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8F461-E719-4288-0836-BD4C154B7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1 – “Church Legal Matters Overview”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5CF37-9615-1981-25E8-8EDD4F750B5B}"/>
              </a:ext>
            </a:extLst>
          </p:cNvPr>
          <p:cNvSpPr txBox="1"/>
          <p:nvPr/>
        </p:nvSpPr>
        <p:spPr>
          <a:xfrm>
            <a:off x="1533331" y="1413392"/>
            <a:ext cx="10058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by Michael Best</a:t>
            </a:r>
          </a:p>
          <a:p>
            <a:endParaRPr lang="en-US" sz="2400" b="1" dirty="0"/>
          </a:p>
          <a:p>
            <a:r>
              <a:rPr lang="en-US" sz="3200" b="1" dirty="0"/>
              <a:t>Employment Law – pp. 3-5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Personnel Policy and Handbook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Employee Classification —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FLSA Classification Tree for Churches and Other Religious Organizations*</a:t>
            </a:r>
            <a:br>
              <a:rPr lang="en-US" sz="2400" dirty="0"/>
            </a:br>
            <a:r>
              <a:rPr lang="en-US" sz="2400" dirty="0"/>
              <a:t>(1 page)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Licensing, Ordination, Commissioning* (1 page)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Ministerial Recognitions Q&amp;A* (2 pages)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Background Checks and Drug Screenings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Housing Allowances — </a:t>
            </a:r>
            <a:r>
              <a:rPr lang="en-US" sz="2400" b="1" dirty="0">
                <a:solidFill>
                  <a:srgbClr val="C00000"/>
                </a:solidFill>
              </a:rPr>
              <a:t>Handout</a:t>
            </a:r>
            <a:r>
              <a:rPr lang="en-US" sz="2400" dirty="0"/>
              <a:t>* (1 page)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Residency Program and Interns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Fact Sheet #71 (Department of Labor) – </a:t>
            </a:r>
            <a:r>
              <a:rPr lang="en-US" sz="2400" b="1" dirty="0">
                <a:solidFill>
                  <a:srgbClr val="C00000"/>
                </a:solidFill>
              </a:rPr>
              <a:t>Handout</a:t>
            </a:r>
            <a:r>
              <a:rPr lang="en-US" sz="2400" dirty="0"/>
              <a:t>* (1 page)</a:t>
            </a:r>
          </a:p>
        </p:txBody>
      </p:sp>
    </p:spTree>
    <p:extLst>
      <p:ext uri="{BB962C8B-B14F-4D97-AF65-F5344CB8AC3E}">
        <p14:creationId xmlns:p14="http://schemas.microsoft.com/office/powerpoint/2010/main" val="4185561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EA677-EF2B-3DA6-8CE6-760200D8C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DC910-7C2D-B94A-BEA1-F2F2EB112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Legal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3CE3A7-95EF-E7A3-C4A6-6A8E436B4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1 – “Church Legal Matters Overview”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366FC-912B-D542-F33B-8C326A5C6207}"/>
              </a:ext>
            </a:extLst>
          </p:cNvPr>
          <p:cNvSpPr txBox="1"/>
          <p:nvPr/>
        </p:nvSpPr>
        <p:spPr>
          <a:xfrm>
            <a:off x="1533331" y="1413392"/>
            <a:ext cx="10058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by Michael Best</a:t>
            </a:r>
          </a:p>
          <a:p>
            <a:endParaRPr lang="en-US" sz="2400" b="1" dirty="0"/>
          </a:p>
          <a:p>
            <a:r>
              <a:rPr lang="en-US" sz="3200" b="1" dirty="0"/>
              <a:t>Other General Legal Issues – pp. 5-7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Financial Policy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Church Discipline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Security and Safety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8577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EE043-3018-0925-2A03-CDC4C3B94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3706-308F-DA59-1302-3AE18C6B1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2866"/>
            <a:ext cx="9144000" cy="911710"/>
          </a:xfrm>
        </p:spPr>
        <p:txBody>
          <a:bodyPr>
            <a:normAutofit fontScale="90000"/>
          </a:bodyPr>
          <a:lstStyle/>
          <a:p>
            <a:pPr algn="l">
              <a:lnSpc>
                <a:spcPct val="75000"/>
              </a:lnSpc>
            </a:pPr>
            <a:r>
              <a:rPr lang="en-US" b="1" dirty="0">
                <a:solidFill>
                  <a:srgbClr val="663300"/>
                </a:solidFill>
                <a:latin typeface="+mn-lt"/>
              </a:rPr>
              <a:t>Reasons Churches</a:t>
            </a:r>
            <a:br>
              <a:rPr lang="en-US" b="1" dirty="0">
                <a:solidFill>
                  <a:srgbClr val="663300"/>
                </a:solidFill>
                <a:latin typeface="+mn-lt"/>
              </a:rPr>
            </a:br>
            <a:r>
              <a:rPr lang="en-US" b="1" dirty="0">
                <a:solidFill>
                  <a:srgbClr val="663300"/>
                </a:solidFill>
                <a:latin typeface="+mn-lt"/>
              </a:rPr>
              <a:t>Go to Court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4D4793-70D8-83F7-2396-4104F94E7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39698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2 – “The Top 5 Reasons Churches</a:t>
            </a:r>
            <a:br>
              <a:rPr lang="en-US" sz="3200" b="1" dirty="0">
                <a:solidFill>
                  <a:srgbClr val="663300"/>
                </a:solidFill>
              </a:rPr>
            </a:br>
            <a:r>
              <a:rPr lang="en-US" sz="3200" b="1" dirty="0">
                <a:solidFill>
                  <a:srgbClr val="663300"/>
                </a:solidFill>
              </a:rPr>
              <a:t>and Religious Organizations Go to Court”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6118B0-AC1C-5F9F-7846-3E62E3A8B893}"/>
              </a:ext>
            </a:extLst>
          </p:cNvPr>
          <p:cNvSpPr txBox="1"/>
          <p:nvPr/>
        </p:nvSpPr>
        <p:spPr>
          <a:xfrm>
            <a:off x="1533331" y="2514393"/>
            <a:ext cx="10058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by Church Law &amp; Tax</a:t>
            </a:r>
          </a:p>
          <a:p>
            <a:endParaRPr lang="en-US" sz="24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The Sexual Abuse of a Minor </a:t>
            </a:r>
            <a:r>
              <a:rPr lang="en-US" sz="3200" b="1" dirty="0">
                <a:solidFill>
                  <a:srgbClr val="C00000"/>
                </a:solidFill>
              </a:rPr>
              <a:t>(Tab 3)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Property Disputes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Personal Injury </a:t>
            </a:r>
            <a:r>
              <a:rPr lang="en-US" sz="3200" b="1" dirty="0">
                <a:solidFill>
                  <a:srgbClr val="C00000"/>
                </a:solidFill>
              </a:rPr>
              <a:t>(Tab 4)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Zoning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Insurance Coverage Disputes </a:t>
            </a:r>
            <a:r>
              <a:rPr lang="en-US" sz="3200" b="1" dirty="0">
                <a:solidFill>
                  <a:srgbClr val="C00000"/>
                </a:solidFill>
              </a:rPr>
              <a:t>(Tab 5)</a:t>
            </a:r>
          </a:p>
        </p:txBody>
      </p:sp>
    </p:spTree>
    <p:extLst>
      <p:ext uri="{BB962C8B-B14F-4D97-AF65-F5344CB8AC3E}">
        <p14:creationId xmlns:p14="http://schemas.microsoft.com/office/powerpoint/2010/main" val="64118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8D1E2-7563-663B-939D-F9FF17A41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D3769-6442-3392-2FF4-80E9AA8D1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40244-64AE-DFD0-80CE-8675218C03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72FF2-1946-430B-A836-C2FD1E8AE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38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5CD36-1784-BE60-E90C-3F97DF497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04332-E61A-2CD6-0F0E-5115A5C960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EF6F0F-6A3C-A3EC-BD2C-A7DCE47B8A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C03DF-E488-EFD7-9930-8ECF6CAA2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86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9C09A-7DF5-DD2A-BE06-7C7BC6007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D9D7B-45D9-7633-607A-5860264413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576F3D-8D91-4783-C4D0-D8801245B8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5638F2-E509-93DF-3FA8-FB283EDDF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26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38BCC-9407-4DF5-D856-533B4B33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F99FF-10A8-71D5-65C4-92F45A6D75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C0BD0-7F15-7BC1-C695-7F8FAB116D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DC5FF-861C-768F-B6A2-C2724850A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30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41F12-AFC2-F401-BD96-0006BBA31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1900-D5AA-E20A-F7D2-84C68C5FB9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4B917-8A29-C53F-A958-4475D4E27E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E6668-F952-D567-E75A-AE12BE1F1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42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263AD-25CF-7178-04DD-FDD15E858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DFD6E-C7C1-7D89-B15D-00016DB4E7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6CB1C-60F1-DE6A-885E-C45A65AC2F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E9DF1-5182-11E4-170F-6FEA8B118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61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36E4B-85A5-FB7F-EEC6-B5710FE07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A3D21-1BA1-1FF7-CB7E-6546201A9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EDBAEF-9A03-2813-14A9-00DCC4C835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9E338-8CE0-0E3A-D683-FC1BC890A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2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73122-FDAC-1660-9008-FAF87C7C7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C0E60-F054-380B-456C-A97FB9A16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FC1A9-1BA3-CA9F-D119-C50D978C1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1 – Legal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7A368-BE2C-98E5-BDB7-E5AF93CE2E59}"/>
              </a:ext>
            </a:extLst>
          </p:cNvPr>
          <p:cNvSpPr txBox="1"/>
          <p:nvPr/>
        </p:nvSpPr>
        <p:spPr>
          <a:xfrm>
            <a:off x="1524000" y="1637336"/>
            <a:ext cx="1005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*This notebook and seminar does NOT constitute legal advice.</a:t>
            </a:r>
          </a:p>
          <a:p>
            <a:endParaRPr lang="en-US" sz="2400" b="1" dirty="0"/>
          </a:p>
          <a:p>
            <a:r>
              <a:rPr lang="en-US" sz="3200" b="1" dirty="0"/>
              <a:t>Notebook Outline: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Organized by key areas of law/litigation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TAB 1 – Seminar Outline </a:t>
            </a:r>
            <a:r>
              <a:rPr lang="en-US" sz="3200" b="1" dirty="0">
                <a:solidFill>
                  <a:srgbClr val="C00000"/>
                </a:solidFill>
              </a:rPr>
              <a:t>(PULL THIS OUT)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1½ hour overview of general church legal issues</a:t>
            </a:r>
          </a:p>
        </p:txBody>
      </p:sp>
    </p:spTree>
    <p:extLst>
      <p:ext uri="{BB962C8B-B14F-4D97-AF65-F5344CB8AC3E}">
        <p14:creationId xmlns:p14="http://schemas.microsoft.com/office/powerpoint/2010/main" val="2767271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40038-5724-4DED-3DA7-E18D0ACB9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FC8F4-60A2-697A-C48D-00BB0A68E3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44CB0-8481-CDAE-48A4-9D34C82EE0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AF901-14C5-7021-77E6-2161F28E0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66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2263-85B0-9798-8223-9BFE4CD8E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B86AE-894E-0318-6699-39D522CB02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58C7C-2ECD-2877-365D-38FD98519A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24957-E7BE-E234-7797-4834A3B96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91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E74A-47D7-3EFA-3766-8789FB8BB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42ADF-879E-FB60-8FFE-A048B45529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B906C-1784-EDEB-83E3-1EFAAFC374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E1A45-48DB-EAA4-AB73-3EB20E642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55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FE7C2-77A6-E689-D647-49F00B54F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83693-1355-98AA-BCCA-FA6E61AE3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94F32-C631-436C-0678-A66CD4CE98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C4220-49AA-3B46-5D4E-F96B4CFA6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48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5A022-F2EB-285C-C00B-83AF9A190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67094-2377-D6E9-C404-675056B23E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8700C-ADDD-ABD6-2EE8-D3327CA6B1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0CC07-CDD8-D165-3CD0-6A75917FD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55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E6131-95CE-85A2-F0DA-63157FDFE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03E5-5D6D-F44E-560F-A12EEDCFFA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5ED87-94EC-9868-16ED-91F177EF40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E2F412-92A8-E972-CDCD-4C24C2B4C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2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9D05B-7817-7F89-2BAE-67AB414B5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B414-8D14-E563-F1BA-F7E091F32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Abuse Prevention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CA5F77-765F-6CD3-23AE-9ED046CA2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24EF20-57E8-0E1A-2145-E378ECCA77C5}"/>
              </a:ext>
            </a:extLst>
          </p:cNvPr>
          <p:cNvSpPr txBox="1"/>
          <p:nvPr/>
        </p:nvSpPr>
        <p:spPr>
          <a:xfrm>
            <a:off x="1533331" y="1413392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Abuse Prevention Summary</a:t>
            </a:r>
            <a:r>
              <a:rPr lang="en-US" sz="2400" dirty="0">
                <a:effectLst/>
              </a:rPr>
              <a:t>* (5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Mandated Reporters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General Abuse Prevention Guidelines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3875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758E21-E936-B08D-41A6-07C028EB9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2FE84-FB4E-DE66-2053-1D3B054DC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7" y="-259526"/>
            <a:ext cx="8743003" cy="113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61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99F0CA-BEE5-C129-5175-0671110C7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EB2DE4-0365-0F8A-554B-3E2E57C8E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7" y="-2125647"/>
            <a:ext cx="8743003" cy="113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241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22A7B1-ABEC-0373-0F51-F96081DF3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457A5-9D99-73BB-DE9A-AF3468FD4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068" y="3192793"/>
            <a:ext cx="8743861" cy="11314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500DAF-0300-AA28-1458-11FC55178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4" b="4464"/>
          <a:stretch>
            <a:fillRect/>
          </a:stretch>
        </p:blipFill>
        <p:spPr>
          <a:xfrm>
            <a:off x="1724926" y="-289246"/>
            <a:ext cx="8743003" cy="378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27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73438-CA2D-9180-EFCD-8DCB6499A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863B5-EA1D-59EA-D392-23532D20E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349CE-B738-AAA1-6B47-E30364AB9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1 – Legal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36775-1BA7-C504-7CF0-026B62A8C205}"/>
              </a:ext>
            </a:extLst>
          </p:cNvPr>
          <p:cNvSpPr txBox="1"/>
          <p:nvPr/>
        </p:nvSpPr>
        <p:spPr>
          <a:xfrm>
            <a:off x="1524000" y="1637336"/>
            <a:ext cx="10058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*This notebook and seminar does NOT constitute legal advice.</a:t>
            </a:r>
          </a:p>
          <a:p>
            <a:endParaRPr lang="en-US" sz="2400" b="1" dirty="0"/>
          </a:p>
          <a:p>
            <a:r>
              <a:rPr lang="en-US" sz="3200" b="1" u="sng" dirty="0"/>
              <a:t>Administration and Law</a:t>
            </a:r>
          </a:p>
          <a:p>
            <a:r>
              <a:rPr lang="en-US" sz="3200" b="1" dirty="0"/>
              <a:t>Recognize that administration exists to facilitate: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Ministry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Gospel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The Great Commission</a:t>
            </a:r>
          </a:p>
          <a:p>
            <a:endParaRPr lang="en-US" sz="3200" b="1" dirty="0"/>
          </a:p>
          <a:p>
            <a:r>
              <a:rPr lang="en-US" sz="3200" b="1" dirty="0">
                <a:solidFill>
                  <a:srgbClr val="C00000"/>
                </a:solidFill>
              </a:rPr>
              <a:t>The law is just another tool to facilitate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effective ministry.</a:t>
            </a:r>
          </a:p>
        </p:txBody>
      </p:sp>
    </p:spTree>
    <p:extLst>
      <p:ext uri="{BB962C8B-B14F-4D97-AF65-F5344CB8AC3E}">
        <p14:creationId xmlns:p14="http://schemas.microsoft.com/office/powerpoint/2010/main" val="15939842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8FEEF-2ECA-6746-5439-322355AB5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1D0-9463-B58E-AEFA-0BFFA5B84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Abuse Prevention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3CBE6-59B1-CC14-9F5F-B8523841B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3520A-9518-8491-72AE-E09B5A832607}"/>
              </a:ext>
            </a:extLst>
          </p:cNvPr>
          <p:cNvSpPr txBox="1"/>
          <p:nvPr/>
        </p:nvSpPr>
        <p:spPr>
          <a:xfrm>
            <a:off x="1533331" y="1413392"/>
            <a:ext cx="1005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Abuse Prevention Summary</a:t>
            </a:r>
            <a:r>
              <a:rPr lang="en-US" sz="2400" dirty="0">
                <a:effectLst/>
              </a:rPr>
              <a:t>* (5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Mandated Reporters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General Abuse Prevention Guidelines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5-5-5 Method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8163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127836-7D2C-E12F-F0F3-5EBE670BC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_5_5_method">
            <a:extLst>
              <a:ext uri="{FF2B5EF4-FFF2-40B4-BE49-F238E27FC236}">
                <a16:creationId xmlns:a16="http://schemas.microsoft.com/office/drawing/2014/main" id="{605630D5-4A5F-D396-F8D8-C556200E9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38" y="1531776"/>
            <a:ext cx="4754724" cy="475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62BE6-9FBC-BFF2-9D45-CB512DC12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5-5-5 Method</a:t>
            </a:r>
          </a:p>
        </p:txBody>
      </p:sp>
    </p:spTree>
    <p:extLst>
      <p:ext uri="{BB962C8B-B14F-4D97-AF65-F5344CB8AC3E}">
        <p14:creationId xmlns:p14="http://schemas.microsoft.com/office/powerpoint/2010/main" val="4100110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9F410-9392-132B-8300-3746D3568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D85D1-255E-341E-11EF-A9C800F37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Abuse Prevention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C52B6-F6CC-9E9F-18FB-5C4676D98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D3FCB-E502-0D7D-D5D3-7E660D51E16D}"/>
              </a:ext>
            </a:extLst>
          </p:cNvPr>
          <p:cNvSpPr txBox="1"/>
          <p:nvPr/>
        </p:nvSpPr>
        <p:spPr>
          <a:xfrm>
            <a:off x="1533331" y="1413392"/>
            <a:ext cx="1005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Abuse Prevention Summary</a:t>
            </a:r>
            <a:r>
              <a:rPr lang="en-US" sz="2400" dirty="0">
                <a:effectLst/>
              </a:rPr>
              <a:t>* (5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Mandated Reporters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General Abuse Prevention Guidelines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5-5-5 Method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"Mandated Reporters of Child Abuse and Neglect"</a:t>
            </a:r>
            <a:r>
              <a:rPr lang="en-US" sz="2400" dirty="0">
                <a:effectLst/>
              </a:rPr>
              <a:t> by Louisiana DCFS*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(2 pages)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9278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F9E700-F765-6A6D-AD17-969165E71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F8CCA4-8175-5C43-B0C3-4D016C3FA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03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F55683-694C-CF96-5028-A6F404D5C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32706D-C945-8298-686E-94C42BF59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0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5C302-196E-8AD5-3E9B-059A2E3DC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5AF4-CC64-824E-9AB1-44010966F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Abuse Prevention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4426A-F370-6008-88C2-4DEF52E36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FB7E5-779F-EC2F-5F4E-613D897A7842}"/>
              </a:ext>
            </a:extLst>
          </p:cNvPr>
          <p:cNvSpPr txBox="1"/>
          <p:nvPr/>
        </p:nvSpPr>
        <p:spPr>
          <a:xfrm>
            <a:off x="1533331" y="1413392"/>
            <a:ext cx="1005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Abuse Prevention Summary</a:t>
            </a:r>
            <a:r>
              <a:rPr lang="en-US" sz="2400" dirty="0">
                <a:effectLst/>
              </a:rPr>
              <a:t>* (5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Mandated Reporters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General Abuse Prevention Guidelines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5-5-5 Method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"Mandated Reporters of Child Abuse and Neglect"</a:t>
            </a:r>
            <a:r>
              <a:rPr lang="en-US" sz="2400" dirty="0">
                <a:effectLst/>
              </a:rPr>
              <a:t> by Louisiana DCFS*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(2 pages) – Consult </a:t>
            </a:r>
            <a:r>
              <a:rPr lang="en-US" sz="2400" dirty="0"/>
              <a:t>mandated reporting laws in your </a:t>
            </a:r>
            <a:r>
              <a:rPr lang="en-US" sz="2400" dirty="0">
                <a:effectLst/>
              </a:rPr>
              <a:t>state for clear guidance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on legal obligations for churches and </a:t>
            </a:r>
            <a:r>
              <a:rPr lang="en-US" sz="2400">
                <a:effectLst/>
              </a:rPr>
              <a:t>religious workers.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Accident Report* (1 page)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3371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54B173-C5A0-620F-2B8D-3BA2F37A2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71C268-C687-3A3A-7615-F7E976ED6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8" y="1733"/>
            <a:ext cx="8743003" cy="113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90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74EFE8-C4B8-F88A-0C75-F35A3E2B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7671BE-F855-5E4B-8F31-223043856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8" y="-3926454"/>
            <a:ext cx="8743003" cy="113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12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96A9D-E741-F2A0-CC78-FBA29A455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6A3E-E979-AC87-47CE-62F397C7D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Abuse Prevention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C4599D-7097-6E05-6DD3-FBE0AEC30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B85B01-54F0-B08E-EB10-5560797AD218}"/>
              </a:ext>
            </a:extLst>
          </p:cNvPr>
          <p:cNvSpPr txBox="1"/>
          <p:nvPr/>
        </p:nvSpPr>
        <p:spPr>
          <a:xfrm>
            <a:off x="1533331" y="1413392"/>
            <a:ext cx="1005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Abuse Prevention Summary</a:t>
            </a:r>
            <a:r>
              <a:rPr lang="en-US" sz="2400" dirty="0">
                <a:effectLst/>
              </a:rPr>
              <a:t>* (5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Mandated Reporters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General Abuse Prevention Guidelines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5-5-5 Method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"Mandated Reporters of Child Abuse and Neglect"</a:t>
            </a:r>
            <a:r>
              <a:rPr lang="en-US" sz="2400" dirty="0">
                <a:effectLst/>
              </a:rPr>
              <a:t> by Louisiana DCFS*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(2 pages)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Accident Report* (1 page)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Summer Camps/Trips Safety E-mail* (2 pages)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First West Child Protection Policy/Reporting Process* (5 pages)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Houston's First Baptist Church Protection Policy* (14 pages)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Sex Offender Policy* (3 pages)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7537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235DD-2D54-2618-5C53-9B7CE677E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95351-0459-720B-D42B-5724366BF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Liability &amp; Personal Injury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B1F552-9A00-D31A-D66E-A1DBF7B469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4CC359-73D2-D331-2EE2-1840CA5AAB5C}"/>
              </a:ext>
            </a:extLst>
          </p:cNvPr>
          <p:cNvSpPr txBox="1"/>
          <p:nvPr/>
        </p:nvSpPr>
        <p:spPr>
          <a:xfrm>
            <a:off x="1533331" y="1413392"/>
            <a:ext cx="1005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Lawsuits</a:t>
            </a:r>
            <a:endParaRPr lang="en-US" sz="2400" b="1" dirty="0">
              <a:solidFill>
                <a:srgbClr val="C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Interrogatories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Internal Documents and Communication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Intimidation Tactics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Insurance Company's Role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Settlements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Waiver of Liability &amp; Medical Release - Minor* (2 pages)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8549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5EECB-CFC8-6C23-0911-537A5F1BB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1E07E-B81D-B6CF-BFA3-B028376ED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55D1FF-9A2A-7A39-1985-554CAA111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1 – Legal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520248-3737-C2D1-D083-A4C09E880CBA}"/>
              </a:ext>
            </a:extLst>
          </p:cNvPr>
          <p:cNvSpPr txBox="1"/>
          <p:nvPr/>
        </p:nvSpPr>
        <p:spPr>
          <a:xfrm>
            <a:off x="1524000" y="1637336"/>
            <a:ext cx="10058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*This notebook and seminar does NOT constitute legal advice.</a:t>
            </a:r>
          </a:p>
          <a:p>
            <a:endParaRPr lang="en-US" sz="2400" b="1" dirty="0"/>
          </a:p>
          <a:p>
            <a:r>
              <a:rPr lang="en-US" sz="3200" b="1" u="sng" dirty="0"/>
              <a:t>Administration and Law</a:t>
            </a:r>
          </a:p>
          <a:p>
            <a:r>
              <a:rPr lang="en-US" sz="3200" b="1" dirty="0"/>
              <a:t>Quick Illustration:</a:t>
            </a:r>
          </a:p>
          <a:p>
            <a:r>
              <a:rPr lang="en-US" sz="3200" b="1" dirty="0"/>
              <a:t>In the 2025-26 First West See To It Budget,</a:t>
            </a:r>
          </a:p>
          <a:p>
            <a:r>
              <a:rPr lang="en-US" sz="3200" b="1" dirty="0"/>
              <a:t>Personnel, Debt Service and Facilities represent a large portion of total expenses.</a:t>
            </a:r>
          </a:p>
          <a:p>
            <a:endParaRPr lang="en-US" sz="3200" b="1" dirty="0"/>
          </a:p>
          <a:p>
            <a:r>
              <a:rPr lang="en-US" sz="3200" b="1" dirty="0">
                <a:solidFill>
                  <a:srgbClr val="C00000"/>
                </a:solidFill>
              </a:rPr>
              <a:t>This is among the reasons why getting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these matters right is so important.</a:t>
            </a:r>
          </a:p>
        </p:txBody>
      </p:sp>
    </p:spTree>
    <p:extLst>
      <p:ext uri="{BB962C8B-B14F-4D97-AF65-F5344CB8AC3E}">
        <p14:creationId xmlns:p14="http://schemas.microsoft.com/office/powerpoint/2010/main" val="33777756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B870D9-F10B-8149-4D33-13F723641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E73D0A-1F02-BF2E-D4B2-40453F798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126" y="-362157"/>
            <a:ext cx="8743747" cy="113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18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DCE3B4-4427-A9F7-2A4F-BDE650ACF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98121-A024-EC8D-CB46-2B952F010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126" y="-362157"/>
            <a:ext cx="8743747" cy="113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895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01D04-6DDF-DE15-00F7-8C8A028C1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248DE-4D13-E1B5-D991-8A2CDE259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Liability &amp; Personal Injury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CDA81-70FA-81F7-34EB-D6770B224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84AC3-2245-4F98-7C57-94E455E7E021}"/>
              </a:ext>
            </a:extLst>
          </p:cNvPr>
          <p:cNvSpPr txBox="1"/>
          <p:nvPr/>
        </p:nvSpPr>
        <p:spPr>
          <a:xfrm>
            <a:off x="1533331" y="1413392"/>
            <a:ext cx="10058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Lawsuits</a:t>
            </a:r>
            <a:endParaRPr lang="en-US" sz="2400" b="1" dirty="0">
              <a:solidFill>
                <a:srgbClr val="C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Interrogatories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Internal Documents and Communication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Intimidation Tactics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Insurance Company's Role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Settlements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Waiver of Liability &amp; Medical Release - Minor* (2 pages)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Waiver of Liability &amp; Medical Release - Adult* (2 pages)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Incident Report* (1 page)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"Church Self-Inspection Form“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by Adventist Risk Management, Inc.* (11 pages)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3-8-23 Claim #000-01-258011 E-mail* (3 pages)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13155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CC0A-FDA0-0AC5-4CD8-F181B081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94299-24FB-9DEC-49D5-BB5EB8650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Insurance Coverage Disputes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A62F1-6127-8A4E-AECA-645BA476E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613B5-3013-9F8B-24BB-281DAA0F549E}"/>
              </a:ext>
            </a:extLst>
          </p:cNvPr>
          <p:cNvSpPr txBox="1"/>
          <p:nvPr/>
        </p:nvSpPr>
        <p:spPr>
          <a:xfrm>
            <a:off x="1533331" y="1413392"/>
            <a:ext cx="1005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2023 Insurance Issues Report* (3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Louisiana Insurance Climate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Non-Renewals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Wind/Hail Exclusions and Disputes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Negotiation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Policyholders Release* (1 page)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2348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82812A-CB17-3DFF-A1F4-534253D74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0EC9A-B855-47B5-CEF0-122416048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8" y="-1089951"/>
            <a:ext cx="8743003" cy="113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37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C74E7-7D37-4A72-044A-6FA694801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64547-663B-51A7-63A1-5B47985F1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8" y="-4159724"/>
            <a:ext cx="8743003" cy="113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859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EB3C3-6884-C45A-ECA3-68F180C82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610DA-C080-4679-9F1C-E1092FBA6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87" b="1"/>
          <a:stretch>
            <a:fillRect/>
          </a:stretch>
        </p:blipFill>
        <p:spPr>
          <a:xfrm>
            <a:off x="1724498" y="97969"/>
            <a:ext cx="8743003" cy="2830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2002BB-2942-5247-89AD-38D7813E8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4" b="37494"/>
          <a:stretch/>
        </p:blipFill>
        <p:spPr>
          <a:xfrm>
            <a:off x="1724498" y="2424407"/>
            <a:ext cx="8743003" cy="28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103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9959F-97C4-72CE-CFCD-8A3249B1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A8E57-3B50-6440-0BF5-1CA98F922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Facilities, Weddings &amp; Funerals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E991D-62AE-5E16-78CB-8990486C3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BB0A1F-6B2B-D9E6-C7AA-A0C3364D462B}"/>
              </a:ext>
            </a:extLst>
          </p:cNvPr>
          <p:cNvSpPr txBox="1"/>
          <p:nvPr/>
        </p:nvSpPr>
        <p:spPr>
          <a:xfrm>
            <a:off x="1533331" y="1413392"/>
            <a:ext cx="1005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Policy Issues Summary</a:t>
            </a:r>
            <a:r>
              <a:rPr lang="en-US" sz="2400" dirty="0">
                <a:effectLst/>
              </a:rPr>
              <a:t>* (4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Abuse Prevention Policy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Minor Participation Policy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Social Media Policy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Staff Team Policies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ADA Compliance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Facility Use Policy</a:t>
            </a:r>
            <a:r>
              <a:rPr lang="en-US" sz="2400" dirty="0">
                <a:effectLst/>
              </a:rPr>
              <a:t>* (4 pages)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Weddings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Definition of Marriage* (3 pages)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62141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1B881F-1816-B48C-9D14-441F18E5D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E7A92A-1643-E5D0-EBD6-865165BA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159" y="-660741"/>
            <a:ext cx="8745681" cy="113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71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C0F6BF-8588-6E16-AC26-6DE94DA2C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6BEDF-B451-A690-BDBC-6BE0A38D4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159" y="-3721181"/>
            <a:ext cx="8745681" cy="113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34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B47CA-FB8C-5CCD-8FE6-95A4B8F8C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1003D-C2ED-09DE-B321-E37F6D98DD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70D811-8972-89D4-9000-9F7940BBA3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2A3AC-76EF-1339-AB98-5F92FABA2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27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1062AE-CDDB-F09C-3661-4ACE6E33F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164591-ABD8-D3C5-5159-E9A80DAA4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8" y="-782044"/>
            <a:ext cx="8743003" cy="113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12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9078F-C821-35A0-00E3-456766FAE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65662-3F8D-1A9F-1959-A1A0232F1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Facilities, Weddings &amp; Funerals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FF5A0-3045-CAB9-6421-4417EF2BC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1F379-21C0-D63A-E312-74953250C13F}"/>
              </a:ext>
            </a:extLst>
          </p:cNvPr>
          <p:cNvSpPr txBox="1"/>
          <p:nvPr/>
        </p:nvSpPr>
        <p:spPr>
          <a:xfrm>
            <a:off x="1533331" y="1413392"/>
            <a:ext cx="10058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Policy Issues Summary</a:t>
            </a:r>
            <a:r>
              <a:rPr lang="en-US" sz="2400" dirty="0">
                <a:effectLst/>
              </a:rPr>
              <a:t>* (4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Abuse Prevention Policy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Minor Participation Policy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Social Media Policy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Staff Team Policies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ADA Compliance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Facility Use Policy</a:t>
            </a:r>
            <a:r>
              <a:rPr lang="en-US" sz="2400" dirty="0">
                <a:effectLst/>
              </a:rPr>
              <a:t>* (4 pages)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Weddings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Definition of Marriage* (3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Covenant Marriage Summary* (2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Covenant Marriage Position Paper* (6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Wedding Handbook* (33 pages)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84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5386E-0592-F1F4-11A9-D18F8C8E1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BE9B0-B3A2-D295-6ACA-F236B373F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Facilities, Weddings &amp; Funerals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922AE-F7D7-C99A-D8FE-8D759C89C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750D7-10ED-71E2-C99F-27CE471342F3}"/>
              </a:ext>
            </a:extLst>
          </p:cNvPr>
          <p:cNvSpPr txBox="1"/>
          <p:nvPr/>
        </p:nvSpPr>
        <p:spPr>
          <a:xfrm>
            <a:off x="1533331" y="1413392"/>
            <a:ext cx="10058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Funerals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Potential Area of Future Litigation</a:t>
            </a:r>
            <a:endParaRPr lang="en-US" sz="2400" b="1" dirty="0">
              <a:solidFill>
                <a:srgbClr val="C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Funeral Policy Development</a:t>
            </a: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Facility Use Policy</a:t>
            </a: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How Inclusive Will the Church Be?</a:t>
            </a: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Is there a Membership Requirement?</a:t>
            </a: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What Content Is Permissible?</a:t>
            </a: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Who Officiates?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DRAFT</a:t>
            </a:r>
            <a:r>
              <a:rPr lang="en-US" sz="2400" dirty="0">
                <a:effectLst/>
              </a:rPr>
              <a:t> Transgender Guidelines* (1 page)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"Churches Are Not Places of Public Accommodation“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by Harvard Law School Journal on Legislation* (4 pages)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Service &amp; Comfort Animals Policy* (4 pages)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15422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81709-3088-956C-FB1D-783184146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33D21-B324-61B8-DC70-B545C5124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Constitution/Bylaws &amp; Admin.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005C8-D42A-C591-7189-4FA13A8CA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0BEE7-8064-8478-F52F-E21C461E11CD}"/>
              </a:ext>
            </a:extLst>
          </p:cNvPr>
          <p:cNvSpPr txBox="1"/>
          <p:nvPr/>
        </p:nvSpPr>
        <p:spPr>
          <a:xfrm>
            <a:off x="1533331" y="1413392"/>
            <a:ext cx="1005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Church Bylaws Summary</a:t>
            </a:r>
            <a:r>
              <a:rPr lang="en-US" sz="2400" dirty="0">
                <a:effectLst/>
              </a:rPr>
              <a:t>* (3 pages)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Constitution &amp; Bylaw Legal Protections</a:t>
            </a:r>
            <a:endParaRPr lang="en-US" sz="2400" b="1" dirty="0">
              <a:solidFill>
                <a:srgbClr val="C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Marriage &amp; Sexuality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Biblical Authority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Membership Definition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Member Discipline Procedures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Procedure for Rescinding Membership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"Suggested Language for Church Bylaws“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by Alliance Defending Freedom* (1 page)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"Five Things All Churches Should Have in Their Bylaws“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by Alliance Defending Freedom* (5 pages)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58417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B748EB-80B3-5EB1-A166-5285FEDCA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375DB9-ABD4-BA22-4008-3FB123890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8" y="-166226"/>
            <a:ext cx="8743002" cy="113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872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280288-3891-4CB9-22AD-A357E1277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D1C15-7F49-4BE2-7DFD-DBEF5A3AA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8" y="-4458315"/>
            <a:ext cx="8743001" cy="113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883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8F302-4253-82FD-DE99-47733487A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ED8301-992C-6892-B07B-46FFD721B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8" y="-1929718"/>
            <a:ext cx="8743001" cy="1131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005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DCA4D0-862A-5F8C-CCC3-1F9BCD68B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18BD91-BBE7-95F6-990B-1B99FAE75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8" y="-1659135"/>
            <a:ext cx="8743000" cy="1131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23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6ED47E-29A8-1AB2-379C-B995C1BF2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3E7988-F504-204A-14B3-33E8E97C7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8" y="-1659135"/>
            <a:ext cx="8743000" cy="113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850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7F07-7996-44FA-551F-1C4429ED1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E1481-5BAA-308C-9663-090E273C4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Constitution/Bylaws &amp; Admin.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51ADD-D7C0-551D-252E-BDAEFE8B1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9DA34-0372-B4D8-0A34-94FD5BCB4853}"/>
              </a:ext>
            </a:extLst>
          </p:cNvPr>
          <p:cNvSpPr txBox="1"/>
          <p:nvPr/>
        </p:nvSpPr>
        <p:spPr>
          <a:xfrm>
            <a:off x="1533331" y="1413392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First West 2025 Constitutional Amendment* (4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Statement of Faith and Doctrine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Final Interpretive Authority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35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29A9C-7E8C-F835-FC4D-A152B21EF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F7F8-04E8-B0DA-8D62-9C8513C3E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Legal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B1BB1-3C71-B6D1-52AB-6AED76CAF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1 – “Church Legal Matters Overview”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99D57F-9128-3929-2032-17C46D765E4A}"/>
              </a:ext>
            </a:extLst>
          </p:cNvPr>
          <p:cNvSpPr txBox="1"/>
          <p:nvPr/>
        </p:nvSpPr>
        <p:spPr>
          <a:xfrm>
            <a:off x="1533331" y="1413392"/>
            <a:ext cx="100584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by Michael Best</a:t>
            </a:r>
          </a:p>
          <a:p>
            <a:endParaRPr lang="en-US" sz="2400" b="1" dirty="0"/>
          </a:p>
          <a:p>
            <a:r>
              <a:rPr lang="en-US" sz="3200" b="1" dirty="0"/>
              <a:t>Corporate (Transactions &amp; Governance) – pp. 1-2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501(c)(3) Subsidiaries —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Governance, Boards, Property, Tax IDs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Corporate Governance Structure — 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How are important decisions made?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The proper roles of Pastor, Staff, Deacons, Committees, and Trustees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are typically defined here.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Follow your governing documents. Not following those</a:t>
            </a:r>
            <a:br>
              <a:rPr lang="en-US" sz="2400" b="1" dirty="0">
                <a:solidFill>
                  <a:srgbClr val="C00000"/>
                </a:solidFill>
                <a:effectLst/>
              </a:rPr>
            </a:br>
            <a:r>
              <a:rPr lang="en-US" sz="2400" b="1" dirty="0">
                <a:solidFill>
                  <a:srgbClr val="C00000"/>
                </a:solidFill>
                <a:effectLst/>
              </a:rPr>
              <a:t>documents may constitute grounds for litigation.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817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2244F0-C1B8-6134-B4A1-339D562E4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977EAF-C04F-DCF7-2198-B316D78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8" y="-791372"/>
            <a:ext cx="8743002" cy="113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111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DBD62E-3341-9A1B-B90D-DE03B0F2D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B6AF0E-D28B-A5D0-A273-24804F77F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498" y="-539444"/>
            <a:ext cx="8743002" cy="1131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315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D4267-92DB-C7B1-10C3-ECD408BDB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3D28-BCBB-E055-541E-E3D1EEB63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Constitution/Bylaws &amp; Admin.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26C24-854D-57E7-7F55-85E790465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016FA8-7BF3-5927-6394-64A8B39C392B}"/>
              </a:ext>
            </a:extLst>
          </p:cNvPr>
          <p:cNvSpPr txBox="1"/>
          <p:nvPr/>
        </p:nvSpPr>
        <p:spPr>
          <a:xfrm>
            <a:off x="1533331" y="1413392"/>
            <a:ext cx="10058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First West 2025 Constitutional Amendment* (4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Statement of Faith and Doctrine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Final Interpretive Authority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First West 2015 Bylaw Revisions Overview* (3 pages)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Membership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Church Discipline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Pastor Search Process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Ministerial Staff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Deacons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Trustees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Committees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Regular Meetings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Quorum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88817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57BC1-4148-3876-9579-4FEA67D99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11127-A432-7A6F-41D6-DACAB0845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Constitution/Bylaws &amp; Admin.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7908E9-2452-73D0-53F1-C8BF2FD44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2B983-D5F1-0BB7-35C8-4C0369648841}"/>
              </a:ext>
            </a:extLst>
          </p:cNvPr>
          <p:cNvSpPr txBox="1"/>
          <p:nvPr/>
        </p:nvSpPr>
        <p:spPr>
          <a:xfrm>
            <a:off x="1533331" y="1413392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Admin &amp; Tax Forms Summary* (3 pages)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Forms &amp; Documents Summary* (2 pages)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24937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DE1F3-7862-AC22-7653-372547820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6866A-C16C-E3BA-8B59-72152C963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2866"/>
            <a:ext cx="9144000" cy="911710"/>
          </a:xfrm>
        </p:spPr>
        <p:txBody>
          <a:bodyPr>
            <a:normAutofit fontScale="90000"/>
          </a:bodyPr>
          <a:lstStyle/>
          <a:p>
            <a:pPr algn="l">
              <a:lnSpc>
                <a:spcPct val="75000"/>
              </a:lnSpc>
            </a:pPr>
            <a:r>
              <a:rPr lang="en-US" b="1" dirty="0">
                <a:solidFill>
                  <a:srgbClr val="663300"/>
                </a:solidFill>
                <a:latin typeface="+mn-lt"/>
              </a:rPr>
              <a:t>Keeping Your Church</a:t>
            </a:r>
            <a:br>
              <a:rPr lang="en-US" b="1" dirty="0">
                <a:solidFill>
                  <a:srgbClr val="663300"/>
                </a:solidFill>
                <a:latin typeface="+mn-lt"/>
              </a:rPr>
            </a:br>
            <a:r>
              <a:rPr lang="en-US" b="1" dirty="0">
                <a:solidFill>
                  <a:srgbClr val="663300"/>
                </a:solidFill>
                <a:latin typeface="+mn-lt"/>
              </a:rPr>
              <a:t>Out of Court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04DDB-4506-FADF-B6C9-EC3E4D0EE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39698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174A5F-51F8-8410-5950-667BCCB818BA}"/>
              </a:ext>
            </a:extLst>
          </p:cNvPr>
          <p:cNvSpPr txBox="1"/>
          <p:nvPr/>
        </p:nvSpPr>
        <p:spPr>
          <a:xfrm>
            <a:off x="1533331" y="2038522"/>
            <a:ext cx="100584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by Texas Baptists</a:t>
            </a:r>
          </a:p>
          <a:p>
            <a:endParaRPr lang="en-US" sz="24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effectLst/>
              </a:rPr>
              <a:t>Church Organization and Operation</a:t>
            </a: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effectLst/>
              </a:rPr>
              <a:t>Church Liability for Personal Injury</a:t>
            </a:r>
            <a:br>
              <a:rPr lang="en-US" sz="3200" b="1" dirty="0">
                <a:effectLst/>
              </a:rPr>
            </a:br>
            <a:r>
              <a:rPr lang="en-US" sz="3200" b="1" dirty="0">
                <a:effectLst/>
              </a:rPr>
              <a:t>and Property Damage Claims</a:t>
            </a: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effectLst/>
              </a:rPr>
              <a:t>Decision Makers: Liability and Protection</a:t>
            </a: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effectLst/>
              </a:rPr>
              <a:t>Employment Law</a:t>
            </a: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effectLst/>
              </a:rPr>
              <a:t>Taxes and Governmental Compliance</a:t>
            </a: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effectLst/>
              </a:rPr>
              <a:t>Intellectual Property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621712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A71A7-257C-6ABE-6C13-4A8081CB6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C969DBB-BC6D-50F4-CB48-A633BAA18CFA}"/>
              </a:ext>
            </a:extLst>
          </p:cNvPr>
          <p:cNvSpPr txBox="1"/>
          <p:nvPr/>
        </p:nvSpPr>
        <p:spPr>
          <a:xfrm>
            <a:off x="3429778" y="1385052"/>
            <a:ext cx="6414017" cy="3368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75000"/>
              </a:lnSpc>
              <a:spcAft>
                <a:spcPts val="600"/>
              </a:spcAft>
              <a:buNone/>
            </a:pPr>
            <a:r>
              <a:rPr lang="en-US" sz="8400" b="1" kern="1400" dirty="0">
                <a:ln>
                  <a:noFill/>
                </a:ln>
                <a:solidFill>
                  <a:srgbClr val="663300"/>
                </a:solidFill>
                <a:effectLst/>
                <a:latin typeface="Calibri" panose="020F0502020204030204" pitchFamily="34" charset="0"/>
              </a:rPr>
              <a:t>Keeping Your</a:t>
            </a:r>
            <a:endParaRPr lang="en-US" sz="8400" kern="1400" dirty="0">
              <a:ln>
                <a:noFill/>
              </a:ln>
              <a:solidFill>
                <a:srgbClr val="6633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75000"/>
              </a:lnSpc>
              <a:spcAft>
                <a:spcPts val="600"/>
              </a:spcAft>
              <a:buNone/>
            </a:pPr>
            <a:r>
              <a:rPr lang="en-US" sz="8400" b="1" kern="1400" dirty="0">
                <a:ln>
                  <a:noFill/>
                </a:ln>
                <a:solidFill>
                  <a:srgbClr val="663300"/>
                </a:solidFill>
                <a:effectLst/>
                <a:latin typeface="Calibri" panose="020F0502020204030204" pitchFamily="34" charset="0"/>
              </a:rPr>
              <a:t> Church</a:t>
            </a:r>
            <a:endParaRPr lang="en-US" sz="8400" kern="1400" dirty="0">
              <a:ln>
                <a:noFill/>
              </a:ln>
              <a:solidFill>
                <a:srgbClr val="663300"/>
              </a:solidFill>
              <a:effectLst/>
              <a:latin typeface="Calibri" panose="020F0502020204030204" pitchFamily="34" charset="0"/>
            </a:endParaRPr>
          </a:p>
          <a:p>
            <a:pPr marL="0" marR="0" indent="457200" algn="l">
              <a:lnSpc>
                <a:spcPct val="75000"/>
              </a:lnSpc>
              <a:spcAft>
                <a:spcPts val="600"/>
              </a:spcAft>
              <a:buNone/>
            </a:pPr>
            <a:r>
              <a:rPr lang="en-US" sz="8400" b="1" kern="1400" dirty="0">
                <a:ln>
                  <a:noFill/>
                </a:ln>
                <a:solidFill>
                  <a:srgbClr val="663300"/>
                </a:solidFill>
                <a:effectLst/>
                <a:latin typeface="Calibri" panose="020F0502020204030204" pitchFamily="34" charset="0"/>
              </a:rPr>
              <a:t>Out of Court</a:t>
            </a:r>
            <a:endParaRPr lang="en-US" sz="8400" kern="1400" dirty="0">
              <a:ln>
                <a:noFill/>
              </a:ln>
              <a:solidFill>
                <a:srgbClr val="6633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73959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E02AE-CB64-0EF5-DBF4-F41E35919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FE575-B83D-44DD-51E9-73B996B48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Legal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4412FF-0256-43B9-59A6-5AD5DB94C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1 – “Church Legal Matters Overview”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A98E20-62C0-544B-2754-F65F8D8249F3}"/>
              </a:ext>
            </a:extLst>
          </p:cNvPr>
          <p:cNvSpPr txBox="1"/>
          <p:nvPr/>
        </p:nvSpPr>
        <p:spPr>
          <a:xfrm>
            <a:off x="1533331" y="1413392"/>
            <a:ext cx="10058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by Michael Best</a:t>
            </a:r>
          </a:p>
          <a:p>
            <a:endParaRPr lang="en-US" sz="2400" b="1" dirty="0"/>
          </a:p>
          <a:p>
            <a:r>
              <a:rPr lang="en-US" sz="3200" b="1" dirty="0"/>
              <a:t>Corporate (Transactions &amp; Governance) – pp. 1-2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Marriage/Gender Identity Views —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Doctrinal Statements are foundational, but may not be enough.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Answer the questions: </a:t>
            </a:r>
            <a:r>
              <a:rPr lang="en-US" sz="2400" b="1" dirty="0">
                <a:solidFill>
                  <a:srgbClr val="C00000"/>
                </a:solidFill>
                <a:effectLst/>
              </a:rPr>
              <a:t>Who can be married at my church?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What kinds of marriages may pastors at my church officiate?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Marriage Definition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Other Factors — Counseling, Covenant Marriage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Waivers of Liability —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It's important to recognize that lawsuits can occur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at any time and for any reason.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Waivers simply mitigate risk and deter potential lawsuits.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3955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924A5-8702-E437-68BD-CAAE68875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AF419-55DF-D252-E6A4-8EEC3D379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9"/>
            <a:ext cx="9144000" cy="9117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</a:rPr>
              <a:t>Legal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7CA967-D110-88A2-0231-5BED9E615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23891"/>
            <a:ext cx="9144000" cy="4567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663300"/>
                </a:solidFill>
              </a:rPr>
              <a:t>TAB 1 – “Church Legal Matters Overview”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501EF-E701-DB24-7C72-35DDE1AF0F0C}"/>
              </a:ext>
            </a:extLst>
          </p:cNvPr>
          <p:cNvSpPr txBox="1"/>
          <p:nvPr/>
        </p:nvSpPr>
        <p:spPr>
          <a:xfrm>
            <a:off x="1533331" y="1413392"/>
            <a:ext cx="100584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by Michael Best</a:t>
            </a:r>
          </a:p>
          <a:p>
            <a:endParaRPr lang="en-US" sz="2400" b="1" dirty="0"/>
          </a:p>
          <a:p>
            <a:r>
              <a:rPr lang="en-US" sz="3200" b="1" dirty="0"/>
              <a:t>Corporate (Transactions &amp; Governance) – pp. 1-2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Membership — 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Because church membership typically confers special privileges,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it is an important milestone.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In most churches, members can: Serve in leadership,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serve on committees, become a deacon, have a marriage ceremony,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vote on church business, etc.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Answer the question: Who can become a member?</a:t>
            </a:r>
            <a:endParaRPr lang="en-US" sz="2400" b="1" dirty="0">
              <a:solidFill>
                <a:srgbClr val="C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/>
              </a:rPr>
              <a:t>Church Discipline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21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1695</Words>
  <Application>Microsoft Office PowerPoint</Application>
  <PresentationFormat>Widescreen</PresentationFormat>
  <Paragraphs>322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Arial</vt:lpstr>
      <vt:lpstr>Calibri</vt:lpstr>
      <vt:lpstr>Calibri Light</vt:lpstr>
      <vt:lpstr>Office Theme</vt:lpstr>
      <vt:lpstr>PowerPoint Presentation</vt:lpstr>
      <vt:lpstr>Introduction</vt:lpstr>
      <vt:lpstr>Introduction</vt:lpstr>
      <vt:lpstr>Introduction</vt:lpstr>
      <vt:lpstr>Introduction</vt:lpstr>
      <vt:lpstr>PowerPoint Presentation</vt:lpstr>
      <vt:lpstr>Legal Summary</vt:lpstr>
      <vt:lpstr>Legal Summary</vt:lpstr>
      <vt:lpstr>Legal Summary</vt:lpstr>
      <vt:lpstr>Legal Summary</vt:lpstr>
      <vt:lpstr>Legal Summary</vt:lpstr>
      <vt:lpstr>PowerPoint Presentation</vt:lpstr>
      <vt:lpstr>Legal Summary</vt:lpstr>
      <vt:lpstr>PowerPoint Presentation</vt:lpstr>
      <vt:lpstr>PowerPoint Presentation</vt:lpstr>
      <vt:lpstr>PowerPoint Presentation</vt:lpstr>
      <vt:lpstr>Legal Summary</vt:lpstr>
      <vt:lpstr>PowerPoint Presentation</vt:lpstr>
      <vt:lpstr>PowerPoint Presentation</vt:lpstr>
      <vt:lpstr>Legal Summary</vt:lpstr>
      <vt:lpstr>Legal Summary</vt:lpstr>
      <vt:lpstr>Reasons Churches Go to Court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Abuse Prevention</vt:lpstr>
      <vt:lpstr>PowerPoint Presentation</vt:lpstr>
      <vt:lpstr>PowerPoint Presentation</vt:lpstr>
      <vt:lpstr>PowerPoint Presentation</vt:lpstr>
      <vt:lpstr>Abuse Prevention</vt:lpstr>
      <vt:lpstr>5-5-5 Method</vt:lpstr>
      <vt:lpstr>Abuse Prevention</vt:lpstr>
      <vt:lpstr>PowerPoint Presentation</vt:lpstr>
      <vt:lpstr>PowerPoint Presentation</vt:lpstr>
      <vt:lpstr>Abuse Prevention</vt:lpstr>
      <vt:lpstr>PowerPoint Presentation</vt:lpstr>
      <vt:lpstr>PowerPoint Presentation</vt:lpstr>
      <vt:lpstr>Abuse Prevention</vt:lpstr>
      <vt:lpstr>Liability &amp; Personal Injury</vt:lpstr>
      <vt:lpstr>PowerPoint Presentation</vt:lpstr>
      <vt:lpstr>PowerPoint Presentation</vt:lpstr>
      <vt:lpstr>Liability &amp; Personal Injury</vt:lpstr>
      <vt:lpstr>Insurance Coverage Disputes</vt:lpstr>
      <vt:lpstr>PowerPoint Presentation</vt:lpstr>
      <vt:lpstr>PowerPoint Presentation</vt:lpstr>
      <vt:lpstr>PowerPoint Presentation</vt:lpstr>
      <vt:lpstr>Facilities, Weddings &amp; Funerals</vt:lpstr>
      <vt:lpstr>PowerPoint Presentation</vt:lpstr>
      <vt:lpstr>PowerPoint Presentation</vt:lpstr>
      <vt:lpstr>PowerPoint Presentation</vt:lpstr>
      <vt:lpstr>Facilities, Weddings &amp; Funerals</vt:lpstr>
      <vt:lpstr>Facilities, Weddings &amp; Funerals</vt:lpstr>
      <vt:lpstr>Constitution/Bylaws &amp; Admin.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Constitution/Bylaws &amp; Admin.</vt:lpstr>
      <vt:lpstr>PowerPoint Presentation</vt:lpstr>
      <vt:lpstr>PowerPoint Presentation</vt:lpstr>
      <vt:lpstr>Constitution/Bylaws &amp; Admin.</vt:lpstr>
      <vt:lpstr>Constitution/Bylaws &amp; Admin.</vt:lpstr>
      <vt:lpstr>Keeping Your Church Out of Court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 Spencer</dc:creator>
  <cp:lastModifiedBy>Tim Spencer</cp:lastModifiedBy>
  <cp:revision>9</cp:revision>
  <dcterms:created xsi:type="dcterms:W3CDTF">2025-10-16T14:02:32Z</dcterms:created>
  <dcterms:modified xsi:type="dcterms:W3CDTF">2025-11-30T14:31:11Z</dcterms:modified>
</cp:coreProperties>
</file>